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notesSlides/notesSlide25.xml" ContentType="application/vnd.openxmlformats-officedocument.presentationml.notesSlide+xml"/>
  <Override PartName="/ppt/charts/chart2.xml" ContentType="application/vnd.openxmlformats-officedocument.drawingml.chart+xml"/>
  <Override PartName="/ppt/notesSlides/notesSlide26.xml" ContentType="application/vnd.openxmlformats-officedocument.presentationml.notesSlide+xml"/>
  <Override PartName="/ppt/charts/chart3.xml" ContentType="application/vnd.openxmlformats-officedocument.drawingml.chart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4.xml" ContentType="application/vnd.openxmlformats-officedocument.drawingml.chart+xml"/>
  <Override PartName="/ppt/notesSlides/notesSlide30.xml" ContentType="application/vnd.openxmlformats-officedocument.presentationml.notesSlide+xml"/>
  <Override PartName="/ppt/charts/chart5.xml" ContentType="application/vnd.openxmlformats-officedocument.drawingml.chart+xml"/>
  <Override PartName="/ppt/notesSlides/notesSlide31.xml" ContentType="application/vnd.openxmlformats-officedocument.presentationml.notesSlide+xml"/>
  <Override PartName="/ppt/charts/chart6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handoutMasterIdLst>
    <p:handoutMasterId r:id="rId56"/>
  </p:handoutMasterIdLst>
  <p:sldIdLst>
    <p:sldId id="535" r:id="rId2"/>
    <p:sldId id="536" r:id="rId3"/>
    <p:sldId id="571" r:id="rId4"/>
    <p:sldId id="539" r:id="rId5"/>
    <p:sldId id="663" r:id="rId6"/>
    <p:sldId id="664" r:id="rId7"/>
    <p:sldId id="671" r:id="rId8"/>
    <p:sldId id="665" r:id="rId9"/>
    <p:sldId id="682" r:id="rId10"/>
    <p:sldId id="683" r:id="rId11"/>
    <p:sldId id="684" r:id="rId12"/>
    <p:sldId id="533" r:id="rId13"/>
    <p:sldId id="672" r:id="rId14"/>
    <p:sldId id="685" r:id="rId15"/>
    <p:sldId id="686" r:id="rId16"/>
    <p:sldId id="687" r:id="rId17"/>
    <p:sldId id="688" r:id="rId18"/>
    <p:sldId id="689" r:id="rId19"/>
    <p:sldId id="690" r:id="rId20"/>
    <p:sldId id="691" r:id="rId21"/>
    <p:sldId id="692" r:id="rId22"/>
    <p:sldId id="693" r:id="rId23"/>
    <p:sldId id="694" r:id="rId24"/>
    <p:sldId id="695" r:id="rId25"/>
    <p:sldId id="696" r:id="rId26"/>
    <p:sldId id="697" r:id="rId27"/>
    <p:sldId id="698" r:id="rId28"/>
    <p:sldId id="699" r:id="rId29"/>
    <p:sldId id="700" r:id="rId30"/>
    <p:sldId id="701" r:id="rId31"/>
    <p:sldId id="702" r:id="rId32"/>
    <p:sldId id="703" r:id="rId33"/>
    <p:sldId id="704" r:id="rId34"/>
    <p:sldId id="705" r:id="rId35"/>
    <p:sldId id="706" r:id="rId36"/>
    <p:sldId id="707" r:id="rId37"/>
    <p:sldId id="708" r:id="rId38"/>
    <p:sldId id="709" r:id="rId39"/>
    <p:sldId id="617" r:id="rId40"/>
    <p:sldId id="630" r:id="rId41"/>
    <p:sldId id="620" r:id="rId42"/>
    <p:sldId id="636" r:id="rId43"/>
    <p:sldId id="674" r:id="rId44"/>
    <p:sldId id="675" r:id="rId45"/>
    <p:sldId id="679" r:id="rId46"/>
    <p:sldId id="676" r:id="rId47"/>
    <p:sldId id="677" r:id="rId48"/>
    <p:sldId id="678" r:id="rId49"/>
    <p:sldId id="680" r:id="rId50"/>
    <p:sldId id="681" r:id="rId51"/>
    <p:sldId id="673" r:id="rId52"/>
    <p:sldId id="623" r:id="rId53"/>
    <p:sldId id="624" r:id="rId54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1834" autoAdjust="0"/>
  </p:normalViewPr>
  <p:slideViewPr>
    <p:cSldViewPr>
      <p:cViewPr>
        <p:scale>
          <a:sx n="70" d="100"/>
          <a:sy n="70" d="100"/>
        </p:scale>
        <p:origin x="-1344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08" y="-91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Cost of Donuts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Sheet1!$A$2:$A$17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Sheet1!$B$2:$B$17</c:f>
              <c:numCache>
                <c:formatCode>General</c:formatCode>
                <c:ptCount val="16"/>
                <c:pt idx="0">
                  <c:v>0</c:v>
                </c:pt>
                <c:pt idx="1">
                  <c:v>0.99</c:v>
                </c:pt>
                <c:pt idx="2">
                  <c:v>1.98</c:v>
                </c:pt>
                <c:pt idx="3">
                  <c:v>2.97</c:v>
                </c:pt>
                <c:pt idx="4">
                  <c:v>3.96</c:v>
                </c:pt>
                <c:pt idx="5">
                  <c:v>4.95</c:v>
                </c:pt>
                <c:pt idx="6">
                  <c:v>5.49</c:v>
                </c:pt>
                <c:pt idx="7">
                  <c:v>6.48</c:v>
                </c:pt>
                <c:pt idx="8">
                  <c:v>7.47</c:v>
                </c:pt>
                <c:pt idx="9">
                  <c:v>8.4600000000000009</c:v>
                </c:pt>
                <c:pt idx="10">
                  <c:v>9.4499999999999993</c:v>
                </c:pt>
                <c:pt idx="11">
                  <c:v>10.44</c:v>
                </c:pt>
                <c:pt idx="12">
                  <c:v>9.99</c:v>
                </c:pt>
                <c:pt idx="13">
                  <c:v>10.98</c:v>
                </c:pt>
                <c:pt idx="14">
                  <c:v>11.97</c:v>
                </c:pt>
                <c:pt idx="15">
                  <c:v>12.96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984640"/>
        <c:axId val="155986176"/>
      </c:scatterChart>
      <c:valAx>
        <c:axId val="155984640"/>
        <c:scaling>
          <c:orientation val="minMax"/>
          <c:max val="15"/>
        </c:scaling>
        <c:delete val="0"/>
        <c:axPos val="b"/>
        <c:numFmt formatCode="General" sourceLinked="1"/>
        <c:majorTickMark val="out"/>
        <c:minorTickMark val="none"/>
        <c:tickLblPos val="nextTo"/>
        <c:crossAx val="155986176"/>
        <c:crosses val="autoZero"/>
        <c:crossBetween val="midCat"/>
      </c:valAx>
      <c:valAx>
        <c:axId val="155986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98464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Cost of Donuts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Sheet1!$A$2:$A$17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Sheet1!$B$2:$B$17</c:f>
              <c:numCache>
                <c:formatCode>General</c:formatCode>
                <c:ptCount val="16"/>
                <c:pt idx="0">
                  <c:v>0</c:v>
                </c:pt>
                <c:pt idx="1">
                  <c:v>0.99</c:v>
                </c:pt>
                <c:pt idx="2">
                  <c:v>1.98</c:v>
                </c:pt>
                <c:pt idx="3">
                  <c:v>2.97</c:v>
                </c:pt>
                <c:pt idx="4">
                  <c:v>3.96</c:v>
                </c:pt>
                <c:pt idx="5">
                  <c:v>4.95</c:v>
                </c:pt>
                <c:pt idx="6">
                  <c:v>5.49</c:v>
                </c:pt>
                <c:pt idx="7">
                  <c:v>6.48</c:v>
                </c:pt>
                <c:pt idx="8">
                  <c:v>7.47</c:v>
                </c:pt>
                <c:pt idx="9">
                  <c:v>8.4600000000000009</c:v>
                </c:pt>
                <c:pt idx="10">
                  <c:v>9.4499999999999993</c:v>
                </c:pt>
                <c:pt idx="11">
                  <c:v>10.44</c:v>
                </c:pt>
                <c:pt idx="12">
                  <c:v>9.99</c:v>
                </c:pt>
                <c:pt idx="13">
                  <c:v>10.98</c:v>
                </c:pt>
                <c:pt idx="14">
                  <c:v>11.97</c:v>
                </c:pt>
                <c:pt idx="15">
                  <c:v>12.96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7087232"/>
        <c:axId val="157088768"/>
      </c:scatterChart>
      <c:valAx>
        <c:axId val="157087232"/>
        <c:scaling>
          <c:orientation val="minMax"/>
          <c:max val="15"/>
        </c:scaling>
        <c:delete val="0"/>
        <c:axPos val="b"/>
        <c:numFmt formatCode="General" sourceLinked="1"/>
        <c:majorTickMark val="out"/>
        <c:minorTickMark val="none"/>
        <c:tickLblPos val="nextTo"/>
        <c:crossAx val="157088768"/>
        <c:crosses val="autoZero"/>
        <c:crossBetween val="midCat"/>
      </c:valAx>
      <c:valAx>
        <c:axId val="157088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708723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Cost of Donuts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Sheet1!$A$2:$A$17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Sheet1!$B$2:$B$17</c:f>
              <c:numCache>
                <c:formatCode>General</c:formatCode>
                <c:ptCount val="16"/>
                <c:pt idx="0">
                  <c:v>0</c:v>
                </c:pt>
                <c:pt idx="1">
                  <c:v>0.99</c:v>
                </c:pt>
                <c:pt idx="2">
                  <c:v>1.98</c:v>
                </c:pt>
                <c:pt idx="3">
                  <c:v>2.97</c:v>
                </c:pt>
                <c:pt idx="4">
                  <c:v>3.96</c:v>
                </c:pt>
                <c:pt idx="5">
                  <c:v>4.95</c:v>
                </c:pt>
                <c:pt idx="6">
                  <c:v>5.49</c:v>
                </c:pt>
                <c:pt idx="7">
                  <c:v>6.48</c:v>
                </c:pt>
                <c:pt idx="8">
                  <c:v>7.47</c:v>
                </c:pt>
                <c:pt idx="9">
                  <c:v>8.4600000000000009</c:v>
                </c:pt>
                <c:pt idx="10">
                  <c:v>9.4499999999999993</c:v>
                </c:pt>
                <c:pt idx="11">
                  <c:v>10.44</c:v>
                </c:pt>
                <c:pt idx="12">
                  <c:v>9.99</c:v>
                </c:pt>
                <c:pt idx="13">
                  <c:v>10.98</c:v>
                </c:pt>
                <c:pt idx="14">
                  <c:v>11.97</c:v>
                </c:pt>
                <c:pt idx="15">
                  <c:v>12.96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276992"/>
        <c:axId val="156278784"/>
      </c:scatterChart>
      <c:valAx>
        <c:axId val="156276992"/>
        <c:scaling>
          <c:orientation val="minMax"/>
          <c:max val="15"/>
        </c:scaling>
        <c:delete val="0"/>
        <c:axPos val="b"/>
        <c:numFmt formatCode="General" sourceLinked="1"/>
        <c:majorTickMark val="out"/>
        <c:minorTickMark val="none"/>
        <c:tickLblPos val="nextTo"/>
        <c:crossAx val="156278784"/>
        <c:crosses val="autoZero"/>
        <c:crossBetween val="midCat"/>
      </c:valAx>
      <c:valAx>
        <c:axId val="156278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62769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Distance in Blocks from the Fire Station (y)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Sheet1!$A$2:$A$10</c:f>
              <c:numCache>
                <c:formatCode>General</c:formatCode>
                <c:ptCount val="9"/>
                <c:pt idx="0">
                  <c:v>800</c:v>
                </c:pt>
                <c:pt idx="1">
                  <c:v>900</c:v>
                </c:pt>
                <c:pt idx="2">
                  <c:v>1000</c:v>
                </c:pt>
                <c:pt idx="3">
                  <c:v>1100</c:v>
                </c:pt>
                <c:pt idx="4">
                  <c:v>1200</c:v>
                </c:pt>
                <c:pt idx="5">
                  <c:v>1300</c:v>
                </c:pt>
                <c:pt idx="6">
                  <c:v>1400</c:v>
                </c:pt>
                <c:pt idx="7">
                  <c:v>1500</c:v>
                </c:pt>
                <c:pt idx="8">
                  <c:v>1600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393856"/>
        <c:axId val="156395776"/>
      </c:scatterChart>
      <c:valAx>
        <c:axId val="15639385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Address Number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6395776"/>
        <c:crosses val="autoZero"/>
        <c:crossBetween val="midCat"/>
        <c:majorUnit val="400"/>
        <c:minorUnit val="200"/>
      </c:valAx>
      <c:valAx>
        <c:axId val="156395776"/>
        <c:scaling>
          <c:orientation val="minMax"/>
          <c:max val="5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Distance in</a:t>
                </a:r>
                <a:r>
                  <a:rPr lang="en-US" baseline="0" dirty="0" smtClean="0"/>
                  <a:t> Blocks from the Fire Station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6393856"/>
        <c:crosses val="autoZero"/>
        <c:crossBetween val="midCat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Distance in Blocks from the Fire Station (y)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Sheet1!$A$2:$A$10</c:f>
              <c:numCache>
                <c:formatCode>General</c:formatCode>
                <c:ptCount val="9"/>
                <c:pt idx="0">
                  <c:v>800</c:v>
                </c:pt>
                <c:pt idx="1">
                  <c:v>900</c:v>
                </c:pt>
                <c:pt idx="2">
                  <c:v>1000</c:v>
                </c:pt>
                <c:pt idx="3">
                  <c:v>1100</c:v>
                </c:pt>
                <c:pt idx="4">
                  <c:v>1200</c:v>
                </c:pt>
                <c:pt idx="5">
                  <c:v>1300</c:v>
                </c:pt>
                <c:pt idx="6">
                  <c:v>1400</c:v>
                </c:pt>
                <c:pt idx="7">
                  <c:v>1500</c:v>
                </c:pt>
                <c:pt idx="8">
                  <c:v>1600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291840"/>
        <c:axId val="156293760"/>
      </c:scatterChart>
      <c:valAx>
        <c:axId val="15629184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Address Number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6293760"/>
        <c:crosses val="autoZero"/>
        <c:crossBetween val="midCat"/>
        <c:majorUnit val="400"/>
        <c:minorUnit val="200"/>
      </c:valAx>
      <c:valAx>
        <c:axId val="156293760"/>
        <c:scaling>
          <c:orientation val="minMax"/>
          <c:max val="5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Distance in</a:t>
                </a:r>
                <a:r>
                  <a:rPr lang="en-US" baseline="0" dirty="0" smtClean="0"/>
                  <a:t> Blocks from the Fire Station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6291840"/>
        <c:crosses val="autoZero"/>
        <c:crossBetween val="midCat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Distance in Blocks from the Fire Station (y)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Sheet1!$A$2:$A$10</c:f>
              <c:numCache>
                <c:formatCode>General</c:formatCode>
                <c:ptCount val="9"/>
                <c:pt idx="0">
                  <c:v>800</c:v>
                </c:pt>
                <c:pt idx="1">
                  <c:v>900</c:v>
                </c:pt>
                <c:pt idx="2">
                  <c:v>1000</c:v>
                </c:pt>
                <c:pt idx="3">
                  <c:v>1100</c:v>
                </c:pt>
                <c:pt idx="4">
                  <c:v>1200</c:v>
                </c:pt>
                <c:pt idx="5">
                  <c:v>1300</c:v>
                </c:pt>
                <c:pt idx="6">
                  <c:v>1400</c:v>
                </c:pt>
                <c:pt idx="7">
                  <c:v>1500</c:v>
                </c:pt>
                <c:pt idx="8">
                  <c:v>1600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546176"/>
        <c:axId val="156548096"/>
      </c:scatterChart>
      <c:valAx>
        <c:axId val="15654617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Address Number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6548096"/>
        <c:crosses val="autoZero"/>
        <c:crossBetween val="midCat"/>
        <c:majorUnit val="400"/>
        <c:minorUnit val="200"/>
      </c:valAx>
      <c:valAx>
        <c:axId val="156548096"/>
        <c:scaling>
          <c:orientation val="minMax"/>
          <c:max val="5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Distance in</a:t>
                </a:r>
                <a:r>
                  <a:rPr lang="en-US" baseline="0" dirty="0" smtClean="0"/>
                  <a:t> Blocks from the Fire Station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6546176"/>
        <c:crosses val="autoZero"/>
        <c:crossBetween val="midCat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E574-4BFE-41C6-8117-A2B78DD4442A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C3425-7E1A-4060-8ADF-E67FD37F7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25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BFA55B-E6B8-4A52-8F7F-9113BA9A45DF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95D1F0-FEE0-4171-BBF6-AAD8D6D6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0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 Match</a:t>
            </a:r>
            <a:r>
              <a:rPr lang="en-US" baseline="0" dirty="0" smtClean="0"/>
              <a:t> the function with its graph.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James: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James &amp; Brooke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 From the Texas Algebra Ready Initiative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98713" y="698500"/>
            <a:ext cx="2225675" cy="1670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1151" y="2520951"/>
            <a:ext cx="6400800" cy="6089968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James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 – two linear functions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 – two </a:t>
            </a:r>
            <a:r>
              <a:rPr lang="en-US" smtClean="0"/>
              <a:t>linear functions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 – two </a:t>
            </a:r>
            <a:r>
              <a:rPr lang="en-US" smtClean="0"/>
              <a:t>linear functions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 – 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 – We have two functions with a constant times the opposite of some</a:t>
            </a:r>
            <a:r>
              <a:rPr lang="en-US" baseline="0" dirty="0" smtClean="0"/>
              <a:t> number (x-1200) in one function and the same constant times the number (x-1200). This is the same structure of an absolute value function.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 </a:t>
            </a:r>
            <a:r>
              <a:rPr lang="en-US" smtClean="0"/>
              <a:t>– 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Brooke: </a:t>
                </a:r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From the form of the equations, we can see that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𝑚𝑥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2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is a linear function,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𝑘</m:t>
                    </m:r>
                    <m:sSup>
                      <m:sSup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is a power function,</a:t>
                </a:r>
              </a:p>
              <a:p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𝑞</m:t>
                    </m:r>
                    <m:sSup>
                      <m:sSup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is an exponential function, and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func>
                      <m:funcPr>
                        <m:ctrlP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2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is a trigonometric function.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Brooke: </a:t>
                </a:r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From the form of the equations, we can see that </a:t>
                </a:r>
                <a:r>
                  <a:rPr lang="en-US" sz="1200" b="0" i="0" smtClean="0">
                    <a:solidFill>
                      <a:schemeClr val="tx1"/>
                    </a:solidFill>
                    <a:latin typeface="Cambria Math"/>
                  </a:rPr>
                  <a:t>𝑦=𝑚𝑥+𝑏 </a:t>
                </a:r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is a linear function, </a:t>
                </a:r>
                <a:r>
                  <a:rPr lang="en-US" sz="1200" b="0" i="0" smtClean="0">
                    <a:solidFill>
                      <a:schemeClr val="tx1"/>
                    </a:solidFill>
                    <a:latin typeface="Cambria Math"/>
                  </a:rPr>
                  <a:t>𝑦=𝑘</a:t>
                </a:r>
                <a:r>
                  <a:rPr lang="en-US" sz="1200" b="0" i="0" smtClean="0">
                    <a:solidFill>
                      <a:schemeClr val="tx1"/>
                    </a:solidFill>
                    <a:latin typeface="Cambria Math"/>
                  </a:rPr>
                  <a:t>𝑥^𝑝</a:t>
                </a:r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is a power function,</a:t>
                </a:r>
              </a:p>
              <a:p>
                <a:r>
                  <a:rPr lang="en-US" sz="1200" b="0" i="0" smtClean="0">
                    <a:solidFill>
                      <a:schemeClr val="tx1"/>
                    </a:solidFill>
                    <a:latin typeface="Cambria Math"/>
                  </a:rPr>
                  <a:t>𝑦=𝑞</a:t>
                </a:r>
                <a:r>
                  <a:rPr lang="en-US" sz="1200" b="0" i="0" smtClean="0">
                    <a:solidFill>
                      <a:schemeClr val="tx1"/>
                    </a:solidFill>
                    <a:latin typeface="Cambria Math"/>
                  </a:rPr>
                  <a:t>𝑟^𝑥</a:t>
                </a:r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is an exponential function, and </a:t>
                </a:r>
                <a:r>
                  <a:rPr lang="en-US" sz="1200" b="0" i="0" smtClean="0">
                    <a:solidFill>
                      <a:schemeClr val="tx1"/>
                    </a:solidFill>
                    <a:latin typeface="Cambria Math"/>
                  </a:rPr>
                  <a:t>𝑦=𝑎</a:t>
                </a:r>
                <a:r>
                  <a:rPr lang="en-US" sz="1200" b="0" i="0" smtClean="0">
                    <a:solidFill>
                      <a:schemeClr val="tx1"/>
                    </a:solidFill>
                    <a:latin typeface="Cambria Math"/>
                  </a:rPr>
                  <a:t> cos⁡〖(𝑥)〗+𝑐</a:t>
                </a:r>
                <a:r>
                  <a:rPr lang="en-US" sz="1200" b="0" i="0" u="none" strike="noStrike" kern="1200" baseline="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is a trigonometric function.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4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5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/>
              <a:t>James &amp; 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6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7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James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8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 – Thanks to Margo Montgomery from Lanier County HS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5722-A9B4-4540-80DC-D13700BA2660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7CB-545B-4FAC-B891-1A08A2F46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16B7-0D84-4394-A043-0DCB5CE3AA5C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7065-8CE4-4038-BC35-61F26DB0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12BF-B209-4445-A89E-7FB2872DF2C2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F901-778F-42D2-96F1-EE232143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A37E-02F4-436F-B890-43226EA9BC48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F973-4913-44A9-9C34-A61CF21E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3896-3AA0-4CBF-85BE-631E084B481C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266F-16A2-4AC8-BB72-898D5248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684E-17FA-4239-9274-27CFEAB3FE03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09FD-1D34-4EA1-B4AC-9E903D4A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0DB1-01DA-48AB-9F99-ED40CAF55822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8B44-C7F6-48F5-9D01-AE3DE2A37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3CD-D1C9-4338-ABAD-0400F9611BF0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01B3-E892-48D1-AF7E-F96D70C8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C5DE-46E0-4CDD-A166-C18890698598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018-FBDC-4249-B70B-B943AF8D9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8BA-D25F-4645-A181-4814D9AEB050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6AFF-E9D9-443A-923A-85F266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991-BE1E-4D08-BF69-14E62227E662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0406-228F-4845-A5BA-BC6CB6427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aDOE_PPT_bg_charcoal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/>
              <a:pPr>
                <a:defRPr/>
              </a:pPr>
              <a:t>11/6/2013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7AB964-1A21-4543-97AC-CDD79CDC9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7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pratt@doe.k12.ga.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bkline@doe.k12.ga.u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5.xm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adoe.org/Curriculum-Instruction-and-Assessment/Assessment/Documents/Analytic%20Geometry%20Released%20Items%20-%20Commentary%20Revised%208-27-13.pdf" TargetMode="External"/><Relationship Id="rId5" Type="http://schemas.openxmlformats.org/officeDocument/2006/relationships/hyperlink" Target="http://www.gadoe.org/Curriculum-Instruction-and-Assessment/Assessment/Documents/Analytic%20Geometry%20Released%20Items%20Booklet%20Revised%208-27-13.pdf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p.mathshell.org/materials/index.php" TargetMode="Externa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csstoolbox.com/" TargetMode="External"/><Relationship Id="rId13" Type="http://schemas.openxmlformats.org/officeDocument/2006/relationships/hyperlink" Target="http://www.ccsstoolbox.org/" TargetMode="External"/><Relationship Id="rId3" Type="http://schemas.openxmlformats.org/officeDocument/2006/relationships/hyperlink" Target="http://www.gavirtuallearning.org/Resources.aspx" TargetMode="External"/><Relationship Id="rId7" Type="http://schemas.openxmlformats.org/officeDocument/2006/relationships/hyperlink" Target="http://www.mathematicsvisionproject.org/index.html" TargetMode="External"/><Relationship Id="rId12" Type="http://schemas.openxmlformats.org/officeDocument/2006/relationships/hyperlink" Target="http://illustrativemathematics.org/" TargetMode="External"/><Relationship Id="rId17" Type="http://schemas.openxmlformats.org/officeDocument/2006/relationships/image" Target="../media/image2.jpeg"/><Relationship Id="rId2" Type="http://schemas.openxmlformats.org/officeDocument/2006/relationships/notesSlide" Target="../notesSlides/notesSlide42.xml"/><Relationship Id="rId16" Type="http://schemas.openxmlformats.org/officeDocument/2006/relationships/hyperlink" Target="http://bit.ly/OoyaK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llustrativemathematics.org/" TargetMode="External"/><Relationship Id="rId11" Type="http://schemas.openxmlformats.org/officeDocument/2006/relationships/hyperlink" Target="http://www.map.mathshell.org.uk/materials/index.php" TargetMode="External"/><Relationship Id="rId5" Type="http://schemas.openxmlformats.org/officeDocument/2006/relationships/hyperlink" Target="http://bit.ly/yyhvtc" TargetMode="External"/><Relationship Id="rId15" Type="http://schemas.openxmlformats.org/officeDocument/2006/relationships/hyperlink" Target="http://www.parcconline.org/" TargetMode="External"/><Relationship Id="rId10" Type="http://schemas.openxmlformats.org/officeDocument/2006/relationships/hyperlink" Target="http://learnzillion.com/" TargetMode="External"/><Relationship Id="rId4" Type="http://schemas.openxmlformats.org/officeDocument/2006/relationships/hyperlink" Target="http://bit.ly/RwWTdc" TargetMode="External"/><Relationship Id="rId9" Type="http://schemas.openxmlformats.org/officeDocument/2006/relationships/hyperlink" Target="http://commoncoretools.me/" TargetMode="External"/><Relationship Id="rId14" Type="http://schemas.openxmlformats.org/officeDocument/2006/relationships/hyperlink" Target="http://www.smarterbalanced.org/smarter-balanced-assessments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hyperlink" Target="http://learnzillion.com/lessons?utf8=%E2%9C%93&amp;query=&amp;commit=Go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hyperlink" Target="http://learnzillion.com/lessons?utf8=%E2%9C%93&amp;query=&amp;commit=Go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hyperlink" Target="http://learnzillion.com/lessons?utf8=%E2%9C%93&amp;query=&amp;commit=Go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hyperlink" Target="http://learnzillion.com/lessons?utf8=%E2%9C%93&amp;query=&amp;commit=Go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hyperlink" Target="http://learnzillion.com/lessons?utf8=%E2%9C%93&amp;query=&amp;commit=Go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hyperlink" Target="http://learnzillion.com/lessons?utf8=%E2%9C%93&amp;query=&amp;commit=Go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hyperlink" Target="http://learnzillion.com/lessons?utf8=%E2%9C%93&amp;query=&amp;commit=Go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p.mathshell.org/materials/index.php" TargetMode="Externa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hyperlink" Target="http://learnzillion.com/lessons?utf8=%E2%9C%93&amp;query=&amp;commit=Go" TargetMode="Externa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hieve.org/" TargetMode="External"/><Relationship Id="rId3" Type="http://schemas.openxmlformats.org/officeDocument/2006/relationships/hyperlink" Target="http://www.insidemathematics.org/" TargetMode="External"/><Relationship Id="rId7" Type="http://schemas.openxmlformats.org/officeDocument/2006/relationships/hyperlink" Target="http://bit.ly/cGZlce" TargetMode="External"/><Relationship Id="rId12" Type="http://schemas.openxmlformats.org/officeDocument/2006/relationships/image" Target="../media/image2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achingchannel.org/" TargetMode="External"/><Relationship Id="rId11" Type="http://schemas.openxmlformats.org/officeDocument/2006/relationships/hyperlink" Target="http://robertkaplinsky.com/" TargetMode="External"/><Relationship Id="rId5" Type="http://schemas.openxmlformats.org/officeDocument/2006/relationships/hyperlink" Target="http://www.edutopia.org/" TargetMode="External"/><Relationship Id="rId10" Type="http://schemas.openxmlformats.org/officeDocument/2006/relationships/hyperlink" Target="http://blog.mrmeyer.com/" TargetMode="External"/><Relationship Id="rId4" Type="http://schemas.openxmlformats.org/officeDocument/2006/relationships/hyperlink" Target="http://www.learner.org/index.html" TargetMode="External"/><Relationship Id="rId9" Type="http://schemas.openxmlformats.org/officeDocument/2006/relationships/hyperlink" Target="http://elschools.org/student-work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eymonkey.com/s/WZKG5G2" TargetMode="External"/><Relationship Id="rId7" Type="http://schemas.openxmlformats.org/officeDocument/2006/relationships/image" Target="../media/image40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2.wikispaces.com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jpratt@doe.k12.ga.us" TargetMode="Externa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https://www.georgiastandards.org/Common-Core/Pages/Math.asp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://map.mathshell.org/materials/index.php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052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/>
              <a:t>Accelerated Analytic Geometry B/Advanced Algebra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Unit 10: Mathematical Modeling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/>
              <a:t>November 14, 2013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83058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Session will be begin at 8:00 am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While you are waiting, please do the following: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Configure your microphone and speakers by going to: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Tools – Audio – Audio setup wizard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Document downloads: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When you are prompted to download a document, please choose or create the folder to which the document should be saved, so that you may retrieve it later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4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3505200"/>
                <a:ext cx="4131527" cy="1905000"/>
              </a:xfrm>
            </p:spPr>
            <p:txBody>
              <a:bodyPr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𝑚𝑥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sz="2800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func>
                        <m:func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en-US" sz="2800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𝑞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2800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𝑘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3505200"/>
                <a:ext cx="4131527" cy="1905000"/>
              </a:xfr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727" y="2876550"/>
            <a:ext cx="421005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5424" y="5864423"/>
            <a:ext cx="5009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F-IF Analyzing Graphs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1" y="1295400"/>
            <a:ext cx="8493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n-lt"/>
              </a:rPr>
              <a:t>Match the function with its graph; justify your answers with appropriate explanations.  Use the graphs to make determinations about </a:t>
            </a:r>
            <a:r>
              <a:rPr lang="en-US" sz="3200" i="1" dirty="0" smtClean="0">
                <a:latin typeface="+mn-lt"/>
              </a:rPr>
              <a:t>a, b, c, k, m, p, q, </a:t>
            </a:r>
            <a:r>
              <a:rPr lang="en-US" sz="3200" dirty="0" smtClean="0">
                <a:latin typeface="+mn-lt"/>
              </a:rPr>
              <a:t>and </a:t>
            </a:r>
            <a:r>
              <a:rPr lang="en-US" sz="3200" i="1" dirty="0" smtClean="0">
                <a:latin typeface="+mn-lt"/>
              </a:rPr>
              <a:t>r.</a:t>
            </a:r>
            <a:endParaRPr lang="en-US" sz="3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358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igid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762000"/>
            <a:ext cx="2819400" cy="4191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066800"/>
            <a:ext cx="5943600" cy="5257800"/>
          </a:xfrm>
        </p:spPr>
        <p:txBody>
          <a:bodyPr/>
          <a:lstStyle/>
          <a:p>
            <a:pPr marL="274320" indent="-27432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Create equations that describe numbers or relationships</a:t>
            </a:r>
          </a:p>
          <a:p>
            <a:pPr marL="274320" indent="-27432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Interpret functions that arise in applications n terms of the context</a:t>
            </a:r>
          </a:p>
          <a:p>
            <a:pPr marL="274320" indent="-27432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Analyze functions using different representations</a:t>
            </a:r>
          </a:p>
          <a:p>
            <a:pPr marL="274320" indent="-27432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Build a function that models a relationship between two quantities</a:t>
            </a:r>
          </a:p>
          <a:p>
            <a:pPr marL="274320" indent="-27432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Build new functions from existing functions</a:t>
            </a:r>
          </a:p>
          <a:p>
            <a:pPr marL="274320" indent="-27432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Visualize relationships between two-dimensional and three-dimensional objects</a:t>
            </a:r>
          </a:p>
          <a:p>
            <a:pPr marL="274320" indent="-27432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Apply geometric concepts in modeling situations.</a:t>
            </a:r>
            <a:endParaRPr lang="en-US" sz="25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31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3" cstate="print"/>
          <a:srcRect r="3174" b="39276"/>
          <a:stretch/>
        </p:blipFill>
        <p:spPr bwMode="auto">
          <a:xfrm>
            <a:off x="914400" y="1836738"/>
            <a:ext cx="7315200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839200" cy="6175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Standards for Mathematical Practice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07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6200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172200" y="1945481"/>
            <a:ext cx="2895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Dan Meyer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Robert </a:t>
            </a:r>
            <a:r>
              <a:rPr lang="en-US" sz="2400" dirty="0" err="1" smtClean="0"/>
              <a:t>Kaplinsky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Teaching Channel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Illustrative Mathematics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Expeditionary Learning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MAP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6200" y="1650684"/>
            <a:ext cx="6070600" cy="4978716"/>
            <a:chOff x="76200" y="1228807"/>
            <a:chExt cx="6070600" cy="49787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129" y="1228807"/>
              <a:ext cx="2368671" cy="2657393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82" t="18750" r="15250" b="2024"/>
            <a:stretch/>
          </p:blipFill>
          <p:spPr bwMode="auto">
            <a:xfrm>
              <a:off x="3323671" y="1383100"/>
              <a:ext cx="2743200" cy="174110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565"/>
            <a:stretch/>
          </p:blipFill>
          <p:spPr bwMode="auto">
            <a:xfrm>
              <a:off x="2076879" y="2158514"/>
              <a:ext cx="2216563" cy="224984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 l="15833" t="22000" r="17500" b="6000"/>
            <a:stretch>
              <a:fillRect/>
            </a:stretch>
          </p:blipFill>
          <p:spPr bwMode="auto">
            <a:xfrm>
              <a:off x="76200" y="3505200"/>
              <a:ext cx="2783621" cy="2418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6229" y="4332155"/>
              <a:ext cx="3379042" cy="1875368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10" t="19102" r="55703" b="29401"/>
            <a:stretch/>
          </p:blipFill>
          <p:spPr bwMode="auto">
            <a:xfrm>
              <a:off x="4016039" y="3200400"/>
              <a:ext cx="2130761" cy="2462212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52400" y="914400"/>
            <a:ext cx="8839200" cy="6175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Standards for Mathematical Practice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76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herenc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503985" y="744414"/>
            <a:ext cx="3470029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Coherence and Focus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14400"/>
            <a:ext cx="5943600" cy="52578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K-9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Geometric shapes and measurement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Cross sections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Rewrite expressions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Functions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Model with functions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11th-12th </a:t>
            </a:r>
            <a:endParaRPr lang="en-US" dirty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Functions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Model with functions.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16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The table below shows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 the total amount of rain, in centimeters, during a steady rainfall as a function of time, in minutes, since the rain started.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Explain why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is an invertible function.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1793" r="-2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75424" y="5638800"/>
            <a:ext cx="4273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Rainfall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18106139"/>
                  </p:ext>
                </p:extLst>
              </p:nvPr>
            </p:nvGraphicFramePr>
            <p:xfrm>
              <a:off x="685800" y="28956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b="0" baseline="0" dirty="0" smtClean="0"/>
                            <a:t> (minutes)</a:t>
                          </a:r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dirty="0" smtClean="0"/>
                            <a:t> (cm)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760970"/>
                  </p:ext>
                </p:extLst>
              </p:nvPr>
            </p:nvGraphicFramePr>
            <p:xfrm>
              <a:off x="685800" y="28956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6557" r="-406329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106557" r="-406329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3244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The table below shows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, the total amount of rain, in centimeters, during a steady rainfall as a function of time, in minutes, since the rain started.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Explain why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is an invertible function.</a:t>
                </a: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A function is invertible if every output corresponds to one and only one input. For every amount of rainfall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we can find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966" b="-6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75424" y="5638800"/>
            <a:ext cx="4273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Rainfall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5637757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b="0" baseline="0" dirty="0" smtClean="0"/>
                            <a:t> (minutes)</a:t>
                          </a:r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dirty="0" smtClean="0"/>
                            <a:t> (cm)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8044292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6557" r="-406329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106557" r="-406329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6751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The table below shows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, the total amount of rain, in centimeters, during a steady rainfall as a function of time, in minutes, since the rain started.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Find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(45)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interpret it in the context of the situation.</a:t>
                </a: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75424" y="5638800"/>
            <a:ext cx="4273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Rainfall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9224115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b="0" baseline="0" dirty="0" smtClean="0"/>
                            <a:t> (minutes)</a:t>
                          </a:r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dirty="0" smtClean="0"/>
                            <a:t> (cm)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0995344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6557" r="-406329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106557" r="-406329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6981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The table below shows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, the total amount of rain, in centimeters, during a steady rainfall as a function of time, in minutes, since the rain started.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Find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(45)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interpret it in the context of the situation.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(45) = 1.3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 meaning that after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45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minutes the total amount of rainfall is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1.3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cm.</a:t>
                </a: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966" b="-6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75424" y="5638800"/>
            <a:ext cx="4273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Rainfall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9851089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b="0" baseline="0" dirty="0" smtClean="0"/>
                            <a:t> (minutes)</a:t>
                          </a:r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dirty="0" smtClean="0"/>
                            <a:t> (cm)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6301480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6557" r="-406329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106557" r="-406329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6912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The table below shows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, the total amount of rain, in centimeters, during a steady rainfall as a function of time, in minutes, since the rain started.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Find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(4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.2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interpret it in the context of the situation.</a:t>
                </a: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75424" y="5638800"/>
            <a:ext cx="4273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Rainfall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3069978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b="0" baseline="0" dirty="0" smtClean="0"/>
                            <a:t> (minutes)</a:t>
                          </a:r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dirty="0" smtClean="0"/>
                            <a:t> (cm)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8427347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6557" r="-406329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106557" r="-406329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6380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814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/>
              <a:t>Accelerated Analytic Geometry B/Advanced Algebra</a:t>
            </a:r>
            <a:br>
              <a:rPr lang="en-US" sz="3200" dirty="0"/>
            </a:br>
            <a:r>
              <a:rPr lang="en-US" sz="3200" dirty="0"/>
              <a:t>Unit 10: Mathematical Modeling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2400" dirty="0" smtClean="0"/>
              <a:t>November 14, </a:t>
            </a:r>
            <a:r>
              <a:rPr lang="en-US" sz="2400" dirty="0"/>
              <a:t>2013</a:t>
            </a:r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733800"/>
            <a:ext cx="67056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James Pratt –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jpratt@doe.k12.ga.us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Brooke Kline – 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bkline@doe.k12.ga.us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Secondary Mathematics Specialists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1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These materials are for nonprofit educational purposes only.  Any other use may constitute copyright infringement.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1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The table below shows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, the total amount of rain, in centimeters, during a steady rainfall as a function of time, in minutes, since the rain started.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Find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(4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.2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interpret it in the context of the situation.</a:t>
                </a:r>
              </a:p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4.2</m:t>
                        </m:r>
                      </m:e>
                    </m:d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=105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4.2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cm of rain had fallen after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105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minutes.</a:t>
                </a: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966" b="-6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75424" y="5638800"/>
            <a:ext cx="4273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Rainfall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50700971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b="0" baseline="0" dirty="0" smtClean="0"/>
                            <a:t> (minutes)</a:t>
                          </a:r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dirty="0" smtClean="0"/>
                            <a:t> (cm)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4315668"/>
                  </p:ext>
                </p:extLst>
              </p:nvPr>
            </p:nvGraphicFramePr>
            <p:xfrm>
              <a:off x="685800" y="2438400"/>
              <a:ext cx="7315197" cy="74168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447800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  <a:gridCol w="65193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6557" r="-406329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30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45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60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75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90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105</a:t>
                          </a:r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120</a:t>
                          </a:r>
                          <a:endParaRPr lang="en-US" b="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422" t="-106557" r="-406329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0.75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1.3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2.7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3.5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4.2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5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352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4927926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Create a price table for the quantity of donuts purchased, from 0 to 15.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6200" y="5712023"/>
            <a:ext cx="8195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http://scottkeltner.weebly.com/1/post/2012/10/piecewise-defined-functions-using-donuts-foldables-and-calculators.html</a:t>
            </a:r>
            <a:endParaRPr lang="en-US" sz="1200" dirty="0"/>
          </a:p>
        </p:txBody>
      </p:sp>
      <p:pic>
        <p:nvPicPr>
          <p:cNvPr id="4098" name="Picture 2" descr="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726" y="1152984"/>
            <a:ext cx="3377873" cy="448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70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4927926" cy="4419600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Create a price table for the quantity of donuts purchased, from 0 to 15.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6200" y="5712023"/>
            <a:ext cx="8195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http://scottkeltner.weebly.com/1/post/2012/10/piecewise-defined-functions-using-donuts-foldables-and-calculators.html</a:t>
            </a:r>
            <a:endParaRPr lang="en-US" sz="1200" dirty="0"/>
          </a:p>
        </p:txBody>
      </p:sp>
      <p:pic>
        <p:nvPicPr>
          <p:cNvPr id="4098" name="Picture 2" descr="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726" y="1152984"/>
            <a:ext cx="3377873" cy="448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180951"/>
              </p:ext>
            </p:extLst>
          </p:nvPr>
        </p:nvGraphicFramePr>
        <p:xfrm>
          <a:off x="685800" y="2133600"/>
          <a:ext cx="1676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Donuts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0.00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0.99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1.98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2.97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3.96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4.95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5.49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6.48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330753"/>
              </p:ext>
            </p:extLst>
          </p:nvPr>
        </p:nvGraphicFramePr>
        <p:xfrm>
          <a:off x="2667000" y="2133600"/>
          <a:ext cx="1676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Donuts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7.47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8.46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9.45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10.44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9.99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10.98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11.97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12.96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47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4927926" cy="44196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Graph the relationship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6200" y="5712023"/>
            <a:ext cx="8195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http://scottkeltner.weebly.com/1/post/2012/10/piecewise-defined-functions-using-donuts-foldables-and-calculators.html</a:t>
            </a:r>
            <a:endParaRPr lang="en-US" sz="1200" dirty="0"/>
          </a:p>
        </p:txBody>
      </p:sp>
      <p:pic>
        <p:nvPicPr>
          <p:cNvPr id="4098" name="Picture 2" descr="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726" y="1152984"/>
            <a:ext cx="3377873" cy="448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480969"/>
              </p:ext>
            </p:extLst>
          </p:nvPr>
        </p:nvGraphicFramePr>
        <p:xfrm>
          <a:off x="685800" y="2133600"/>
          <a:ext cx="1676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Donuts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0.00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0.99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1.98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2.97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3.96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4.95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5.49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6.48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343383"/>
              </p:ext>
            </p:extLst>
          </p:nvPr>
        </p:nvGraphicFramePr>
        <p:xfrm>
          <a:off x="2667000" y="2133600"/>
          <a:ext cx="1676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Donuts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7.47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8.46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9.45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10.44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9.99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10.98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11.97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12.96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30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4927926" cy="44196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Graph the relationship.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6200" y="5712023"/>
            <a:ext cx="8195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http://scottkeltner.weebly.com/1/post/2012/10/piecewise-defined-functions-using-donuts-foldables-and-calculators.html</a:t>
            </a:r>
            <a:endParaRPr lang="en-US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964706"/>
              </p:ext>
            </p:extLst>
          </p:nvPr>
        </p:nvGraphicFramePr>
        <p:xfrm>
          <a:off x="685800" y="2133600"/>
          <a:ext cx="1676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Donuts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0.00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0.99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1.98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2.97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3.96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4.95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5.49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6.48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936795"/>
              </p:ext>
            </p:extLst>
          </p:nvPr>
        </p:nvGraphicFramePr>
        <p:xfrm>
          <a:off x="2667000" y="2133600"/>
          <a:ext cx="1676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Donuts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7.47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8.46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9.45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10.44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9.99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10.98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11.97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12.96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03934900"/>
              </p:ext>
            </p:extLst>
          </p:nvPr>
        </p:nvGraphicFramePr>
        <p:xfrm>
          <a:off x="4572000" y="1600200"/>
          <a:ext cx="4267200" cy="3485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890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4927926" cy="44196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Create a function that will model the relationship.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6200" y="5712023"/>
            <a:ext cx="8195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http://scottkeltner.weebly.com/1/post/2012/10/piecewise-defined-functions-using-donuts-foldables-and-calculators.html</a:t>
            </a:r>
            <a:endParaRPr lang="en-US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232380"/>
              </p:ext>
            </p:extLst>
          </p:nvPr>
        </p:nvGraphicFramePr>
        <p:xfrm>
          <a:off x="685800" y="2133600"/>
          <a:ext cx="1676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Donuts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0.00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0.99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1.98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2.97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3.96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4.95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5.49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6.48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661148"/>
              </p:ext>
            </p:extLst>
          </p:nvPr>
        </p:nvGraphicFramePr>
        <p:xfrm>
          <a:off x="2667000" y="2133600"/>
          <a:ext cx="1676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Donuts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7.47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8.46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9.45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10.44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9.99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10.98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11.97</a:t>
                      </a:r>
                      <a:endParaRPr lang="en-US" sz="18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12.96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549522158"/>
              </p:ext>
            </p:extLst>
          </p:nvPr>
        </p:nvGraphicFramePr>
        <p:xfrm>
          <a:off x="4572000" y="1600200"/>
          <a:ext cx="4267200" cy="3485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9184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6553200" cy="44196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Create a function that will model the relationship.</a:t>
                </a:r>
              </a:p>
              <a:p>
                <a:pPr algn="l"/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𝐶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.99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 0≤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≤5</m:t>
                              </m:r>
                            </m:e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−45+.99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 6≤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≤11</m:t>
                              </m:r>
                            </m:e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−1.89+.99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 12≤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≤15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6553200" cy="4419600"/>
              </a:xfrm>
              <a:blipFill rotWithShape="1">
                <a:blip r:embed="rId4"/>
                <a:stretch>
                  <a:fillRect l="-1860" t="-1379" r="-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-76200" y="5712023"/>
            <a:ext cx="8195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http://scottkeltner.weebly.com/1/post/2012/10/piecewise-defined-functions-using-donuts-foldables-and-calculators.html</a:t>
            </a:r>
            <a:endParaRPr lang="en-US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004160"/>
              </p:ext>
            </p:extLst>
          </p:nvPr>
        </p:nvGraphicFramePr>
        <p:xfrm>
          <a:off x="6917269" y="3276600"/>
          <a:ext cx="93133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667"/>
                <a:gridCol w="465667"/>
              </a:tblGrid>
              <a:tr h="2032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Donuts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Cost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0.00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0.99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1.98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2.97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3.96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4.95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5.49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7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6.48</a:t>
                      </a:r>
                      <a:endParaRPr lang="en-US" sz="1000" dirty="0"/>
                    </a:p>
                  </a:txBody>
                  <a:tcPr marL="50800" marR="50800" marT="25400" marB="2540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08637149"/>
              </p:ext>
            </p:extLst>
          </p:nvPr>
        </p:nvGraphicFramePr>
        <p:xfrm>
          <a:off x="7984068" y="3276594"/>
          <a:ext cx="931332" cy="1828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666"/>
                <a:gridCol w="465666"/>
              </a:tblGrid>
              <a:tr h="20320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Donuts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Cost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</a:tr>
              <a:tr h="20320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8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7.47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</a:tr>
              <a:tr h="20320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9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8.46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</a:tr>
              <a:tr h="20320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9.45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</a:tr>
              <a:tr h="20320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10.44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</a:tr>
              <a:tr h="20320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12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9.99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</a:tr>
              <a:tr h="20320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13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10.98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</a:tr>
              <a:tr h="20320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14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11.97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</a:tr>
              <a:tr h="20320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15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12.96</a:t>
                      </a:r>
                      <a:endParaRPr lang="en-US" sz="900" dirty="0"/>
                    </a:p>
                  </a:txBody>
                  <a:tcPr marL="50800" marR="50800" marT="25400" marB="25400"/>
                </a:tc>
              </a:tr>
            </a:tbl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654402088"/>
              </p:ext>
            </p:extLst>
          </p:nvPr>
        </p:nvGraphicFramePr>
        <p:xfrm>
          <a:off x="6743700" y="1295400"/>
          <a:ext cx="2209800" cy="1805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8618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3581400" cy="44196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A fire station is located on Main Street and has buildings at every block to the right and to the left. The table relates the address of a building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 with its distance in blocks from the fire station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).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3581400" cy="4419600"/>
              </a:xfrm>
              <a:blipFill rotWithShape="1">
                <a:blip r:embed="rId4"/>
                <a:stretch>
                  <a:fillRect l="-4252" t="-1793" r="-6633" b="-5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566" y="5712023"/>
            <a:ext cx="68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</a:t>
            </a:r>
            <a:r>
              <a:rPr lang="en-US" sz="1200" u="sng" dirty="0" smtClean="0"/>
              <a:t>://www.txar.org/training/materials/Algebra_II/10MAPAbsoluteValueStudentLesson03142007.pdf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4093878"/>
                  </p:ext>
                </p:extLst>
              </p:nvPr>
            </p:nvGraphicFramePr>
            <p:xfrm>
              <a:off x="4267200" y="1371600"/>
              <a:ext cx="4343400" cy="4251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1700"/>
                    <a:gridCol w="21717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Address Number (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dirty="0" smtClean="0"/>
                            <a:t>)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Distance in Blocks from the Fire</a:t>
                          </a:r>
                          <a:r>
                            <a:rPr lang="en-US" baseline="0" dirty="0" smtClean="0"/>
                            <a:t> Station (</a:t>
                          </a:r>
                          <a14:m>
                            <m:oMath xmlns:m="http://schemas.openxmlformats.org/officeDocument/2006/math">
                              <m:r>
                                <a:rPr lang="en-US" i="1" baseline="0" dirty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baseline="0" dirty="0" smtClean="0"/>
                            <a:t>)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1100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1300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6315478"/>
                  </p:ext>
                </p:extLst>
              </p:nvPr>
            </p:nvGraphicFramePr>
            <p:xfrm>
              <a:off x="4267200" y="1371600"/>
              <a:ext cx="4343400" cy="4251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1700"/>
                    <a:gridCol w="2171700"/>
                  </a:tblGrid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5"/>
                          <a:stretch>
                            <a:fillRect t="-2667" r="-99720" b="-37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5"/>
                          <a:stretch>
                            <a:fillRect l="-100281" t="-2667" b="-37600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1100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1300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5901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3581400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Create a scatterplot that represents the data in the table.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66" y="5712023"/>
            <a:ext cx="68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</a:t>
            </a:r>
            <a:r>
              <a:rPr lang="en-US" sz="1200" u="sng" dirty="0" smtClean="0"/>
              <a:t>://www.txar.org/training/materials/Algebra_II/10MAPAbsoluteValueStudentLesson03142007.pdf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53929339"/>
                  </p:ext>
                </p:extLst>
              </p:nvPr>
            </p:nvGraphicFramePr>
            <p:xfrm>
              <a:off x="4267200" y="1371600"/>
              <a:ext cx="4343400" cy="4251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1700"/>
                    <a:gridCol w="21717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Address Number (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dirty="0" smtClean="0"/>
                            <a:t>)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Distance in Blocks from the Fire</a:t>
                          </a:r>
                          <a:r>
                            <a:rPr lang="en-US" baseline="0" dirty="0" smtClean="0"/>
                            <a:t> Station (</a:t>
                          </a:r>
                          <a14:m>
                            <m:oMath xmlns:m="http://schemas.openxmlformats.org/officeDocument/2006/math">
                              <m:r>
                                <a:rPr lang="en-US" i="1" baseline="0" dirty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baseline="0" dirty="0" smtClean="0"/>
                            <a:t>)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1100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1300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0664072"/>
                  </p:ext>
                </p:extLst>
              </p:nvPr>
            </p:nvGraphicFramePr>
            <p:xfrm>
              <a:off x="4267200" y="1371600"/>
              <a:ext cx="4343400" cy="4251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1700"/>
                    <a:gridCol w="2171700"/>
                  </a:tblGrid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t="-2667" r="-99720" b="-37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100281" t="-2667" b="-37600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900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1100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1300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1400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1500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1600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4531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3581400" cy="4419600"/>
          </a:xfrm>
        </p:spPr>
        <p:txBody>
          <a:bodyPr/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66" y="5712023"/>
            <a:ext cx="68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</a:t>
            </a:r>
            <a:r>
              <a:rPr lang="en-US" sz="1200" u="sng" dirty="0" smtClean="0"/>
              <a:t>://www.txar.org/training/materials/Algebra_II/10MAPAbsoluteValueStudentLesson03142007.pdf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9687574"/>
                  </p:ext>
                </p:extLst>
              </p:nvPr>
            </p:nvGraphicFramePr>
            <p:xfrm>
              <a:off x="228600" y="1143000"/>
              <a:ext cx="2377440" cy="4404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8720"/>
                    <a:gridCol w="118872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Address Number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dirty="0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sz="1600" dirty="0" smtClean="0"/>
                            <a:t>)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Distance in Blocks from the Fire</a:t>
                          </a:r>
                          <a:r>
                            <a:rPr lang="en-US" sz="1600" baseline="0" dirty="0" smtClean="0"/>
                            <a:t> Station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baseline="0" dirty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sz="1600" baseline="0" dirty="0" smtClean="0"/>
                            <a:t>)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900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1000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1100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1200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1300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1400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1500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1600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6039464"/>
                  </p:ext>
                </p:extLst>
              </p:nvPr>
            </p:nvGraphicFramePr>
            <p:xfrm>
              <a:off x="228600" y="1143000"/>
              <a:ext cx="2377440" cy="4404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8720"/>
                    <a:gridCol w="1188720"/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513" t="-1714" r="-100000" b="-318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100513" t="-1714" b="-31885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900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1000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1100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1200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1300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1400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1500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1600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62302532"/>
              </p:ext>
            </p:extLst>
          </p:nvPr>
        </p:nvGraphicFramePr>
        <p:xfrm>
          <a:off x="2819400" y="13716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2007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8915400" cy="2362200"/>
          </a:xfrm>
        </p:spPr>
        <p:txBody>
          <a:bodyPr/>
          <a:lstStyle/>
          <a:p>
            <a:pPr lvl="1" algn="l">
              <a:buFont typeface="Arial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The big idea of Unit 10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Incorporating SMPs into mathematical modeling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 Resources</a:t>
            </a: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883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Welcome!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3124200"/>
            <a:ext cx="4000500" cy="2667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6249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743200" y="4495800"/>
            <a:ext cx="58674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What function or functions might you use to describe the scatterplot?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66" y="5712023"/>
            <a:ext cx="68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</a:t>
            </a:r>
            <a:r>
              <a:rPr lang="en-US" sz="1200" u="sng" dirty="0" smtClean="0"/>
              <a:t>://www.txar.org/training/materials/Algebra_II/10MAPAbsoluteValueStudentLesson03142007.pdf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3235152"/>
                  </p:ext>
                </p:extLst>
              </p:nvPr>
            </p:nvGraphicFramePr>
            <p:xfrm>
              <a:off x="228600" y="1143000"/>
              <a:ext cx="2377440" cy="4404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8720"/>
                    <a:gridCol w="118872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Address Number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dirty="0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sz="1600" dirty="0" smtClean="0"/>
                            <a:t>)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Distance in Blocks from the Fire</a:t>
                          </a:r>
                          <a:r>
                            <a:rPr lang="en-US" sz="1600" baseline="0" dirty="0" smtClean="0"/>
                            <a:t> Station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baseline="0" dirty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sz="1600" baseline="0" dirty="0" smtClean="0"/>
                            <a:t>)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900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1000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1100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1200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1300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1400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1500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1600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4402028"/>
                  </p:ext>
                </p:extLst>
              </p:nvPr>
            </p:nvGraphicFramePr>
            <p:xfrm>
              <a:off x="228600" y="1143000"/>
              <a:ext cx="2377440" cy="4404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8720"/>
                    <a:gridCol w="1188720"/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513" t="-1714" r="-100000" b="-318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100513" t="-1714" b="-31885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900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1000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1100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1200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1300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1400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1500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1600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557901936"/>
              </p:ext>
            </p:extLst>
          </p:nvPr>
        </p:nvGraphicFramePr>
        <p:xfrm>
          <a:off x="2819400" y="1371600"/>
          <a:ext cx="4876800" cy="325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4644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743200" y="4495800"/>
            <a:ext cx="58674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Find two linear functions that pass through the data points.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66" y="5712023"/>
            <a:ext cx="68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</a:t>
            </a:r>
            <a:r>
              <a:rPr lang="en-US" sz="1200" u="sng" dirty="0" smtClean="0"/>
              <a:t>://www.txar.org/training/materials/Algebra_II/10MAPAbsoluteValueStudentLesson03142007.pdf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11840705"/>
                  </p:ext>
                </p:extLst>
              </p:nvPr>
            </p:nvGraphicFramePr>
            <p:xfrm>
              <a:off x="228600" y="1143000"/>
              <a:ext cx="2377440" cy="4404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8720"/>
                    <a:gridCol w="118872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Address Number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dirty="0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sz="1600" dirty="0" smtClean="0"/>
                            <a:t>)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Distance in Blocks from the Fire</a:t>
                          </a:r>
                          <a:r>
                            <a:rPr lang="en-US" sz="1600" baseline="0" dirty="0" smtClean="0"/>
                            <a:t> Station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baseline="0" dirty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sz="1600" baseline="0" dirty="0" smtClean="0"/>
                            <a:t>)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900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1000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1100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1200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1300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1400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1500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1600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1521234"/>
                  </p:ext>
                </p:extLst>
              </p:nvPr>
            </p:nvGraphicFramePr>
            <p:xfrm>
              <a:off x="228600" y="1143000"/>
              <a:ext cx="2377440" cy="4404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8720"/>
                    <a:gridCol w="1188720"/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513" t="-1714" r="-100000" b="-318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100513" t="-1714" b="-31885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800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900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1000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1100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1200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0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1300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1400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2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1500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3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1600</a:t>
                          </a:r>
                          <a:endParaRPr 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4</a:t>
                          </a:r>
                          <a:endParaRPr lang="en-US" sz="16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669060619"/>
              </p:ext>
            </p:extLst>
          </p:nvPr>
        </p:nvGraphicFramePr>
        <p:xfrm>
          <a:off x="2819400" y="1371600"/>
          <a:ext cx="4876800" cy="325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3245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914400" y="1066800"/>
                <a:ext cx="7315200" cy="45720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Find two linear functions that pass through the data points.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=−0.01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+12</m:t>
                      </m:r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=0.01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−12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14400" y="1066800"/>
                <a:ext cx="7315200" cy="4572000"/>
              </a:xfrm>
              <a:blipFill rotWithShape="1">
                <a:blip r:embed="rId4"/>
                <a:stretch>
                  <a:fillRect l="-2083" t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566" y="5712023"/>
            <a:ext cx="68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</a:t>
            </a:r>
            <a:r>
              <a:rPr lang="en-US" sz="1200" u="sng" dirty="0" smtClean="0"/>
              <a:t>://www.txar.org/training/materials/Algebra_II/10MAPAbsoluteValueStudentLesson03142007.pdf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5399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914400" y="1066800"/>
                <a:ext cx="7315200" cy="45720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Knowing that: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|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|=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−&amp;</m:t>
                              </m:r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&amp;</m:t>
                              </m:r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≥0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How can we replace the two linear functions that model our data,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=−0.01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+12</m:t>
                      </m:r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=0.01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−12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with one absolute value function?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14400" y="1066800"/>
                <a:ext cx="7315200" cy="4572000"/>
              </a:xfrm>
              <a:blipFill rotWithShape="1">
                <a:blip r:embed="rId4"/>
                <a:stretch>
                  <a:fillRect l="-2083" t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566" y="5712023"/>
            <a:ext cx="68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</a:t>
            </a:r>
            <a:r>
              <a:rPr lang="en-US" sz="1200" u="sng" dirty="0" smtClean="0"/>
              <a:t>://www.txar.org/training/materials/Algebra_II/10MAPAbsoluteValueStudentLesson03142007.pdf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7991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914400" y="1066800"/>
                <a:ext cx="7315200" cy="4572000"/>
              </a:xfrm>
            </p:spPr>
            <p:txBody>
              <a:bodyPr/>
              <a:lstStyle/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Knowing that: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|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|=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−&amp;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&amp;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≥0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algn="l"/>
                <a:r>
                  <a:rPr lang="en-US" b="0" dirty="0" smtClean="0">
                    <a:solidFill>
                      <a:schemeClr val="tx1"/>
                    </a:solidFill>
                  </a:rPr>
                  <a:t>Rewrite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=−0.01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+12</m:t>
                    </m:r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 as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=0.01(−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12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00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 and</a:t>
                </a:r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=0.01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−12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as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=0.01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12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00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14400" y="1066800"/>
                <a:ext cx="7315200" cy="4572000"/>
              </a:xfrm>
              <a:blipFill rotWithShape="1">
                <a:blip r:embed="rId4"/>
                <a:stretch>
                  <a:fillRect l="-2083" t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566" y="5712023"/>
            <a:ext cx="68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</a:t>
            </a:r>
            <a:r>
              <a:rPr lang="en-US" sz="1200" u="sng" dirty="0" smtClean="0"/>
              <a:t>://www.txar.org/training/materials/Algebra_II/10MAPAbsoluteValueStudentLesson03142007.pdf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1122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914400" y="1066800"/>
                <a:ext cx="7315200" cy="4572000"/>
              </a:xfrm>
            </p:spPr>
            <p:txBody>
              <a:bodyPr/>
              <a:lstStyle/>
              <a:p>
                <a:pPr algn="l"/>
                <a:r>
                  <a:rPr lang="en-US" sz="2000" dirty="0" smtClean="0">
                    <a:solidFill>
                      <a:schemeClr val="tx1"/>
                    </a:solidFill>
                  </a:rPr>
                  <a:t>Knowing that: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|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|=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−&amp;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&amp;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≥0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Combine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=0.01(−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12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00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 and</a:t>
                </a:r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=0.01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12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00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as one absolute value function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=0.01|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−1200|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14400" y="1066800"/>
                <a:ext cx="7315200" cy="4572000"/>
              </a:xfrm>
              <a:blipFill rotWithShape="1">
                <a:blip r:embed="rId4"/>
                <a:stretch>
                  <a:fillRect l="-2083" t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566" y="5712023"/>
            <a:ext cx="6829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http</a:t>
            </a:r>
            <a:r>
              <a:rPr lang="en-US" sz="1200" u="sng" dirty="0" smtClean="0"/>
              <a:t>://www.txar.org/training/materials/Algebra_II/10MAPAbsoluteValueStudentLesson03142007.pdf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4583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50925"/>
            <a:ext cx="3047999" cy="42786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5424" y="5638800"/>
            <a:ext cx="5009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F-IF Analyzing Graphs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58584"/>
            <a:ext cx="3371850" cy="245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098073" y="1447800"/>
                <a:ext cx="4131527" cy="1996440"/>
              </a:xfrm>
            </p:spPr>
            <p:txBody>
              <a:bodyPr/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𝑚𝑥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sz="2800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</m:t>
                      </m:r>
                      <m:func>
                        <m:func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en-US" sz="2800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𝑞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2800" b="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𝑘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098073" y="1447800"/>
                <a:ext cx="4131527" cy="1996440"/>
              </a:xfr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398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497254"/>
            <a:ext cx="6629400" cy="3684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5424" y="5638800"/>
            <a:ext cx="5009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F-IF Analyzing Graphs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1463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627" y="1447800"/>
            <a:ext cx="534728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895350" y="1447800"/>
                <a:ext cx="3637265" cy="4191000"/>
              </a:xfrm>
            </p:spPr>
            <p:txBody>
              <a:bodyPr/>
              <a:lstStyle/>
              <a:p>
                <a:pPr algn="l"/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28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&gt;0,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endParaRPr lang="en-US" sz="280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28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&lt;0,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𝑐</m:t>
                    </m:r>
                    <m:r>
                      <a:rPr lang="en-US" sz="28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&lt;0,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endParaRPr lang="en-US" sz="280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𝑘</m:t>
                    </m:r>
                    <m:r>
                      <a:rPr lang="en-US" sz="28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&gt;0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, </a:t>
                </a:r>
                <a:endParaRPr lang="en-US" sz="280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r>
                      <a:rPr lang="en-US" sz="28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&gt;0,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endParaRPr lang="en-US" sz="280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0&lt;</m:t>
                      </m:r>
                      <m:r>
                        <a:rPr lang="en-US" sz="2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𝑝</m:t>
                      </m:r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&lt;1,</m:t>
                      </m:r>
                    </m:oMath>
                  </m:oMathPara>
                </a14:m>
                <a:endParaRPr lang="en-US" sz="280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𝑞</m:t>
                    </m:r>
                    <m:r>
                      <a:rPr lang="en-US" sz="2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&gt;0</m:t>
                    </m:r>
                    <m:r>
                      <a:rPr lang="en-US" sz="28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and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0&lt;</m:t>
                      </m:r>
                      <m:r>
                        <a:rPr lang="en-US" sz="2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sz="2800" b="0" i="0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&lt;1,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895350" y="1447800"/>
                <a:ext cx="3637265" cy="4191000"/>
              </a:xfr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75424" y="5638800"/>
            <a:ext cx="5009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F-IF Analyzing Graphs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120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318" y="1189248"/>
            <a:ext cx="3135682" cy="408724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Analytic Geometry EOCT Released Items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722" y="1295400"/>
            <a:ext cx="48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latin typeface="+mn-lt"/>
              </a:rPr>
              <a:t>Released Items</a:t>
            </a:r>
            <a:r>
              <a:rPr lang="en-US" sz="2400" b="1" dirty="0" smtClean="0">
                <a:latin typeface="+mn-lt"/>
              </a:rPr>
              <a:t>: </a:t>
            </a:r>
            <a:r>
              <a:rPr lang="en-US" sz="2400" dirty="0" smtClean="0">
                <a:latin typeface="+mn-lt"/>
              </a:rPr>
              <a:t>Housed in the Assessment Division of GADOE </a:t>
            </a:r>
            <a:r>
              <a:rPr lang="en-US" sz="1600" dirty="0">
                <a:latin typeface="+mn-lt"/>
                <a:hlinkClick r:id="rId5"/>
              </a:rPr>
              <a:t>http://</a:t>
            </a:r>
            <a:r>
              <a:rPr lang="en-US" sz="1600" dirty="0" smtClean="0">
                <a:latin typeface="+mn-lt"/>
                <a:hlinkClick r:id="rId5"/>
              </a:rPr>
              <a:t>www.gadoe.org/Curriculum-Instruction-and-Assessment/Assessment/Documents/Analytic%20Geometry%20Released%20Items%20Booklet%20Revised%208-27-13.pdf</a:t>
            </a:r>
            <a:r>
              <a:rPr lang="en-US" sz="1600" dirty="0" smtClean="0">
                <a:latin typeface="+mn-lt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5196" y="3472546"/>
            <a:ext cx="48773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latin typeface="+mn-lt"/>
              </a:rPr>
              <a:t>Released Items Commentary</a:t>
            </a:r>
            <a:r>
              <a:rPr lang="en-US" sz="2400" b="1" dirty="0" smtClean="0">
                <a:latin typeface="+mn-lt"/>
              </a:rPr>
              <a:t>: </a:t>
            </a:r>
            <a:r>
              <a:rPr lang="en-US" sz="2400" dirty="0" smtClean="0">
                <a:latin typeface="+mn-lt"/>
              </a:rPr>
              <a:t>Housed in the Assessment Division of GADOE </a:t>
            </a:r>
          </a:p>
          <a:p>
            <a:r>
              <a:rPr lang="en-US" sz="1600" dirty="0">
                <a:latin typeface="+mn-lt"/>
                <a:hlinkClick r:id="rId6"/>
              </a:rPr>
              <a:t>http://www.gadoe.org/Curriculum-Instruction-and-Assessment/Assessment/Documents/Analytic%20Geometry%20Released%20Items%20-%</a:t>
            </a:r>
            <a:r>
              <a:rPr lang="en-US" sz="1600" dirty="0" smtClean="0">
                <a:latin typeface="+mn-lt"/>
                <a:hlinkClick r:id="rId6"/>
              </a:rPr>
              <a:t>20Commentary%20Revised%208-27-13.pdf</a:t>
            </a:r>
            <a:r>
              <a:rPr lang="en-US" sz="1600" dirty="0" smtClean="0">
                <a:latin typeface="+mn-lt"/>
              </a:rPr>
              <a:t> </a:t>
            </a:r>
            <a:endParaRPr lang="en-US" sz="1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5373469"/>
            <a:ext cx="7219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There are 18 released items and commentary about each item available for Analytic Geometry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96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066800"/>
            <a:ext cx="8686800" cy="4800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/>
              <a:t>Question:  </a:t>
            </a:r>
            <a:r>
              <a:rPr lang="en-US" sz="2800" dirty="0" smtClean="0"/>
              <a:t>In the Middle School and Coordinate Algebra Unit Frameworks, I noticed they have included both Formative Assessment Lessons (FAL) and Short Cycle Tasks (SCT) from the Mathematics Assessment Project.  Why do the </a:t>
            </a:r>
            <a:r>
              <a:rPr lang="en-US" sz="2800" dirty="0" smtClean="0"/>
              <a:t>Acc. Analytic Geometry B/Advanced Algebra </a:t>
            </a:r>
            <a:r>
              <a:rPr lang="en-US" sz="2800" dirty="0" smtClean="0"/>
              <a:t>Unit Frameworks only contain FALs?</a:t>
            </a:r>
            <a:endParaRPr lang="en-US" sz="28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 smtClean="0"/>
              <a:t>Wiki/Email Questions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57600"/>
            <a:ext cx="8763000" cy="2707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371600" y="3728343"/>
            <a:ext cx="1679641" cy="538857"/>
            <a:chOff x="1371600" y="3642618"/>
            <a:chExt cx="1679641" cy="538857"/>
          </a:xfrm>
        </p:grpSpPr>
        <p:sp>
          <p:nvSpPr>
            <p:cNvPr id="6" name="Oval 5"/>
            <p:cNvSpPr/>
            <p:nvPr/>
          </p:nvSpPr>
          <p:spPr>
            <a:xfrm>
              <a:off x="1371600" y="3876675"/>
              <a:ext cx="609600" cy="304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Arrow 6"/>
            <p:cNvSpPr/>
            <p:nvPr/>
          </p:nvSpPr>
          <p:spPr>
            <a:xfrm rot="9312131">
              <a:off x="1984441" y="3642618"/>
              <a:ext cx="1066800" cy="21907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0" y="6260068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map.mathshell.org/materials/index.php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524000" y="5014218"/>
            <a:ext cx="2282759" cy="776982"/>
            <a:chOff x="1371600" y="3404493"/>
            <a:chExt cx="2282759" cy="776982"/>
          </a:xfrm>
        </p:grpSpPr>
        <p:sp>
          <p:nvSpPr>
            <p:cNvPr id="15" name="Oval 14"/>
            <p:cNvSpPr/>
            <p:nvPr/>
          </p:nvSpPr>
          <p:spPr>
            <a:xfrm>
              <a:off x="1371600" y="3571875"/>
              <a:ext cx="1219200" cy="609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 rot="9312131">
              <a:off x="2587559" y="3404493"/>
              <a:ext cx="1066800" cy="21907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0004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762000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sz="4200" dirty="0" smtClean="0"/>
              <a:t>Analytic Geometry EOCT Released Items</a:t>
            </a:r>
            <a:endParaRPr lang="en-US" sz="4200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98802" y="1219200"/>
            <a:ext cx="7706998" cy="4448175"/>
            <a:chOff x="598802" y="1219200"/>
            <a:chExt cx="7706998" cy="44481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802" y="1219200"/>
              <a:ext cx="7706998" cy="4448175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206674" y="2971800"/>
              <a:ext cx="7021198" cy="1752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317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886200" cy="715962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Resource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The following list is provided as a sample of available resources and is for informational purposes only. It is your responsibility to investigate them to determine their value and appropriateness for your district. </a:t>
            </a:r>
            <a:r>
              <a:rPr lang="en-US" dirty="0" err="1" smtClean="0"/>
              <a:t>GaDOE</a:t>
            </a:r>
            <a:r>
              <a:rPr lang="en-US" dirty="0" smtClean="0"/>
              <a:t> does not endorse or recommend the purchase of or use of any particular resource. 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sour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1447800"/>
            <a:ext cx="291089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0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CCGPS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Georgia Virtual Learning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3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www.gavirtuallearning.org/Resources.aspx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SEDL videos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http://bit.ly/RwWTdc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or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http://bit.ly/yyhvtc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Vision Project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www.mathematicsvisionproject.org/index.html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Dana Center's CCSS Toolbox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http://www.ccsstoolbox.com/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Tools for the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http://commoncoretools.me/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LearnZillion</a:t>
            </a:r>
            <a:r>
              <a:rPr lang="en-US" sz="2000" dirty="0" smtClean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http://learnzillion.com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Assessment Resources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MAP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1"/>
              </a:rPr>
              <a:t>http://www.map.mathshell.org.uk/materials/index.php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2"/>
              </a:rPr>
              <a:t>http://illustrativemathematics.org/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CCSS Toolbox: PARCC Prototyping Project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3"/>
              </a:rPr>
              <a:t>http://www.ccsstoolbox.org/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Smarter Balanced - </a:t>
            </a:r>
            <a:r>
              <a:rPr lang="en-US" sz="2000" dirty="0">
                <a:hlinkClick r:id="rId14"/>
              </a:rPr>
              <a:t>http://www.smarterbalanced.org/smarter-balanced-assessments/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PARCC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5"/>
              </a:rPr>
              <a:t>http://www.parcconline.org/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Online Assessment System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6"/>
              </a:rPr>
              <a:t>http://bit.ly/OoyaK5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/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8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0" y="152400"/>
            <a:ext cx="48768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Revised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1447800"/>
            <a:ext cx="8839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" sz="2800" dirty="0">
                <a:latin typeface="+mn-lt"/>
              </a:rPr>
              <a:t>A more “user friendly” version of the Learnzillion lessons support learning new strategies, sharing with parents, helping absent students.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8600" y="2819400"/>
            <a:ext cx="8458200" cy="3810000"/>
            <a:chOff x="228600" y="2819400"/>
            <a:chExt cx="8458200" cy="38100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2819400"/>
              <a:ext cx="8229600" cy="381000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Oval 1"/>
            <p:cNvSpPr/>
            <p:nvPr/>
          </p:nvSpPr>
          <p:spPr>
            <a:xfrm>
              <a:off x="2438400" y="2971800"/>
              <a:ext cx="914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28600" y="3581400"/>
              <a:ext cx="1981200" cy="26561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35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0" y="152400"/>
            <a:ext cx="48768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Revised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4800" y="1828800"/>
            <a:ext cx="8688106" cy="3733800"/>
            <a:chOff x="304800" y="1828800"/>
            <a:chExt cx="8688106" cy="3733800"/>
          </a:xfrm>
        </p:grpSpPr>
        <p:grpSp>
          <p:nvGrpSpPr>
            <p:cNvPr id="2" name="Group 1"/>
            <p:cNvGrpSpPr/>
            <p:nvPr/>
          </p:nvGrpSpPr>
          <p:grpSpPr>
            <a:xfrm>
              <a:off x="304800" y="1828800"/>
              <a:ext cx="8688106" cy="3733800"/>
              <a:chOff x="304800" y="2743200"/>
              <a:chExt cx="8688106" cy="3733800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800" y="2743200"/>
                <a:ext cx="8688106" cy="3733800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" name="Oval 6"/>
              <p:cNvSpPr/>
              <p:nvPr/>
            </p:nvSpPr>
            <p:spPr>
              <a:xfrm>
                <a:off x="2514600" y="2832795"/>
                <a:ext cx="914400" cy="533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667000" y="3581400"/>
                <a:ext cx="1143000" cy="533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4572000" y="3200400"/>
              <a:ext cx="2286000" cy="990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2438400" y="3200400"/>
            <a:ext cx="2133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8600" y="3124200"/>
            <a:ext cx="22098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1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0" y="152400"/>
            <a:ext cx="48768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Revised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8" y="1469571"/>
            <a:ext cx="8153400" cy="50292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65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0" y="152400"/>
            <a:ext cx="48768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Revised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4800" y="1454150"/>
            <a:ext cx="8463565" cy="5022850"/>
            <a:chOff x="304800" y="1454150"/>
            <a:chExt cx="8463565" cy="50228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86" y="1454150"/>
              <a:ext cx="8300279" cy="502285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Oval 13"/>
            <p:cNvSpPr/>
            <p:nvPr/>
          </p:nvSpPr>
          <p:spPr>
            <a:xfrm>
              <a:off x="304800" y="1454150"/>
              <a:ext cx="1905000" cy="182244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33400" y="3352800"/>
              <a:ext cx="17526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33400" y="4038600"/>
              <a:ext cx="1676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49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0" y="152400"/>
            <a:ext cx="48768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Revised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8601" y="1447800"/>
            <a:ext cx="8765406" cy="4953001"/>
            <a:chOff x="228601" y="1447800"/>
            <a:chExt cx="8765406" cy="495300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1" y="1447800"/>
              <a:ext cx="8765406" cy="495300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Oval 13"/>
            <p:cNvSpPr/>
            <p:nvPr/>
          </p:nvSpPr>
          <p:spPr>
            <a:xfrm>
              <a:off x="5410200" y="2590800"/>
              <a:ext cx="1394665" cy="66402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858001" y="1524001"/>
              <a:ext cx="2057400" cy="76199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858001" y="2362201"/>
              <a:ext cx="2057399" cy="1905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433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0" y="152400"/>
            <a:ext cx="48768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Revised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05200" y="1524000"/>
            <a:ext cx="2057400" cy="4936092"/>
            <a:chOff x="3505200" y="1524000"/>
            <a:chExt cx="2057400" cy="4936092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4262" y="1524000"/>
              <a:ext cx="1938338" cy="4936092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3505200" y="1524000"/>
              <a:ext cx="2057400" cy="3352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73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0" y="152400"/>
            <a:ext cx="48768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Revised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8601" y="1447800"/>
            <a:ext cx="8765406" cy="4953001"/>
            <a:chOff x="228601" y="1447800"/>
            <a:chExt cx="8765406" cy="495300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1" y="1447800"/>
              <a:ext cx="8765406" cy="495300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Oval 11"/>
            <p:cNvSpPr/>
            <p:nvPr/>
          </p:nvSpPr>
          <p:spPr>
            <a:xfrm>
              <a:off x="5410200" y="2590800"/>
              <a:ext cx="1394665" cy="66402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209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 smtClean="0"/>
              <a:t>Wiki/Email Questions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66221"/>
            <a:ext cx="8864600" cy="3896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11430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>
                <a:latin typeface="+mn-lt"/>
              </a:rPr>
              <a:t>Formative Assessment Lesson (FAL)/Classroom Challenges</a:t>
            </a:r>
            <a:endParaRPr lang="en-US" sz="28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56388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map.mathshell.org/materials/index.php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578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44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0" y="152400"/>
            <a:ext cx="4876800" cy="838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DA000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A0002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 Narrow" pitchFamily="34" charset="0"/>
              </a:rPr>
              <a:t>LearnZillion</a:t>
            </a: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Revised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Shape 63"/>
          <p:cNvSpPr txBox="1">
            <a:spLocks/>
          </p:cNvSpPr>
          <p:nvPr/>
        </p:nvSpPr>
        <p:spPr bwMode="auto">
          <a:xfrm>
            <a:off x="457200" y="1004588"/>
            <a:ext cx="8229600" cy="4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" sz="1800" b="0" u="sng" dirty="0" smtClean="0">
                <a:solidFill>
                  <a:schemeClr val="hlink"/>
                </a:solidFill>
                <a:hlinkClick r:id="rId4"/>
              </a:rPr>
              <a:t>http://learnzillion.com/lessons?utf8=%E2%9C%93&amp;query=&amp;commit=Go</a:t>
            </a:r>
            <a:endParaRPr lang="en" sz="1800" b="0" u="sng" dirty="0">
              <a:solidFill>
                <a:schemeClr val="hlink"/>
              </a:solidFill>
              <a:hlinkClick r:id="rId4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42" y="1447800"/>
            <a:ext cx="8034143" cy="479360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91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610600" cy="556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Professional Learning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Inside Mathematics-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http://www.insidemathematics.org/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Annenberg Learner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http://www.learner.org/index.html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Edutopia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http://www.edutopia.org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Teaching Channel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http://www.teachingchannel.org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Ontario Ministry of Education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http://bit.ly/cGZlce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Achieve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http://www.achieve.org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Expeditionary Learning: Center for Student Work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http://elschools.org/student-work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Blogs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Dan Meyer</a:t>
            </a:r>
            <a:r>
              <a:rPr lang="en-US" sz="2000" dirty="0" smtClean="0"/>
              <a:t>  – </a:t>
            </a:r>
            <a:r>
              <a:rPr lang="en-US" sz="2000" dirty="0" smtClean="0">
                <a:hlinkClick r:id="rId10"/>
              </a:rPr>
              <a:t>http://blog.mrmeyer.com/</a:t>
            </a:r>
            <a:endParaRPr lang="en-US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Robert </a:t>
            </a:r>
            <a:r>
              <a:rPr lang="en-US" sz="2000" dirty="0" err="1" smtClean="0">
                <a:solidFill>
                  <a:schemeClr val="tx1"/>
                </a:solidFill>
              </a:rPr>
              <a:t>Kaplinsky</a:t>
            </a:r>
            <a:r>
              <a:rPr lang="en-US" sz="2000" dirty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1"/>
              </a:rPr>
              <a:t>http://robertkaplinsky.com</a:t>
            </a:r>
            <a:r>
              <a:rPr lang="en-US" sz="2000" dirty="0" smtClean="0">
                <a:solidFill>
                  <a:schemeClr val="tx1"/>
                </a:solidFill>
                <a:hlinkClick r:id="rId11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Books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Van </a:t>
            </a:r>
            <a:r>
              <a:rPr lang="en-US" sz="2000" dirty="0">
                <a:solidFill>
                  <a:schemeClr val="tx1"/>
                </a:solidFill>
              </a:rPr>
              <a:t>De </a:t>
            </a:r>
            <a:r>
              <a:rPr lang="en-US" sz="2000" dirty="0" err="1">
                <a:solidFill>
                  <a:schemeClr val="tx1"/>
                </a:solidFill>
              </a:rPr>
              <a:t>Walle</a:t>
            </a:r>
            <a:r>
              <a:rPr lang="en-US" sz="2000" dirty="0">
                <a:solidFill>
                  <a:schemeClr val="tx1"/>
                </a:solidFill>
              </a:rPr>
              <a:t> &amp; </a:t>
            </a:r>
            <a:r>
              <a:rPr lang="en-US" sz="2000" dirty="0" err="1">
                <a:solidFill>
                  <a:schemeClr val="tx1"/>
                </a:solidFill>
              </a:rPr>
              <a:t>Lovin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i="1" dirty="0">
                <a:solidFill>
                  <a:schemeClr val="tx1"/>
                </a:solidFill>
              </a:rPr>
              <a:t>Teaching Student-Centered Mathematics, Grades 5-8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225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Feedback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z="800" u="sng" dirty="0" smtClean="0">
              <a:hlinkClick r:id="rId3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://www.surveymonkey.com/s/WZKG5G2</a:t>
            </a:r>
            <a:endParaRPr lang="en-US" u="sng" dirty="0"/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James Pratt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jpratt@doe.k12.ga.us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          Brooke Kline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bkline@doe.k12.ga.us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44124"/>
            <a:ext cx="3276600" cy="36898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68714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514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</a:rPr>
              <a:t>Thank You!</a:t>
            </a:r>
            <a:br>
              <a:rPr lang="en-US" dirty="0" smtClean="0">
                <a:latin typeface="Arial Narrow" pitchFamily="34" charset="0"/>
              </a:rPr>
            </a:b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000" b="0" dirty="0" smtClean="0">
                <a:latin typeface="Arial Narrow" pitchFamily="34" charset="0"/>
              </a:rPr>
              <a:t>  to share your feedback, ask questions, and share your ideas and resources!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4"/>
              </a:rPr>
              <a:t>https://www.georgiastandards.org/Common-Core/Pages/Math.aspx</a:t>
            </a:r>
            <a:r>
              <a:rPr lang="en-US" sz="2000" b="0" dirty="0" smtClean="0">
                <a:latin typeface="Arial Narrow" pitchFamily="34" charset="0"/>
              </a:rPr>
              <a:t/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to join the 9-12 Mathematics email </a:t>
            </a:r>
            <a:r>
              <a:rPr lang="en-US" sz="2000" b="0" dirty="0" err="1" smtClean="0">
                <a:latin typeface="Arial Narrow" pitchFamily="34" charset="0"/>
              </a:rPr>
              <a:t>listserve</a:t>
            </a:r>
            <a:r>
              <a:rPr lang="en-US" sz="2000" b="0" dirty="0" smtClean="0">
                <a:latin typeface="Arial Narrow" pitchFamily="34" charset="0"/>
              </a:rPr>
              <a:t>.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dirty="0"/>
              <a:t>Follow </a:t>
            </a:r>
            <a:r>
              <a:rPr lang="en-US" sz="2000" dirty="0" smtClean="0"/>
              <a:t>us on Twitter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@</a:t>
            </a:r>
            <a:r>
              <a:rPr lang="en-US" sz="2000" dirty="0" err="1" smtClean="0"/>
              <a:t>GaDOEMath</a:t>
            </a:r>
            <a:endParaRPr lang="en-US" b="0" dirty="0" smtClean="0">
              <a:latin typeface="Arial Narrow" pitchFamily="34" charset="0"/>
            </a:endParaRPr>
          </a:p>
        </p:txBody>
      </p:sp>
      <p:sp>
        <p:nvSpPr>
          <p:cNvPr id="46083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1752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Brooke Kline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(6‐12)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5"/>
              </a:rPr>
              <a:t>bkline@doe.k12.ga.us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6084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1828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James Pratt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(6-12)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6"/>
              </a:rPr>
              <a:t>jpratt@doe.k12.ga.us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533400" y="51054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00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These materials are for nonprofit educational purposes only.  Any other use may constitute copyright infringement.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7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79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 smtClean="0"/>
              <a:t>Wiki/Email Questions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1143000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>
                <a:latin typeface="+mn-lt"/>
              </a:rPr>
              <a:t>Short Cycle Task (SCT)/Assessment Tasks (Novice, Apprentice, Expert)</a:t>
            </a:r>
            <a:endParaRPr lang="en-US" sz="28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53340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map.mathshell.org/materials/index.php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88392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183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 smtClean="0"/>
              <a:t>Analytic Geometry Short Cycle Tasks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1258431"/>
            <a:ext cx="8229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>
                <a:latin typeface="+mn-lt"/>
              </a:rPr>
              <a:t>Unit 1 </a:t>
            </a:r>
            <a:r>
              <a:rPr lang="en-US" sz="2800" dirty="0" smtClean="0">
                <a:latin typeface="+mn-lt"/>
              </a:rPr>
              <a:t>– The Real Number System, Cross Totals, Arithmetic with Polynomial and Rational Expressions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>
                <a:latin typeface="+mn-lt"/>
              </a:rPr>
              <a:t>Unit </a:t>
            </a:r>
            <a:r>
              <a:rPr lang="en-US" sz="2800" dirty="0" smtClean="0">
                <a:latin typeface="+mn-lt"/>
              </a:rPr>
              <a:t>2 </a:t>
            </a:r>
            <a:r>
              <a:rPr lang="en-US" sz="2800" dirty="0" smtClean="0">
                <a:latin typeface="+mn-lt"/>
              </a:rPr>
              <a:t>– Sidewalk Stones, Patchwork, Table Tiles, Building Functions, Functions, Reasoning with Equations &amp; Inequalities, Seeing Structure in </a:t>
            </a:r>
            <a:r>
              <a:rPr lang="en-US" sz="2800" dirty="0" smtClean="0">
                <a:latin typeface="+mn-lt"/>
              </a:rPr>
              <a:t>Expressions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800" dirty="0">
              <a:latin typeface="+mn-lt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>
                <a:latin typeface="+mn-lt"/>
              </a:rPr>
              <a:t>Units 3 &amp; 4 – only contain FALs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800" dirty="0" smtClean="0">
                <a:latin typeface="+mn-lt"/>
              </a:rPr>
              <a:t>Units 5, 6, 7, 8, 9, &amp; 10 – do not contain SCTs or FALs</a:t>
            </a:r>
            <a:endParaRPr lang="en-US" sz="2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6608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2601" y="1398989"/>
            <a:ext cx="3429000" cy="3249211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Teacher Edition – page </a:t>
            </a:r>
            <a:r>
              <a:rPr lang="en-US" b="1" dirty="0" smtClean="0"/>
              <a:t>100</a:t>
            </a:r>
            <a:endParaRPr lang="en-US" b="1" dirty="0" smtClean="0"/>
          </a:p>
          <a:p>
            <a:r>
              <a:rPr lang="en-US" sz="2400" b="1" dirty="0" smtClean="0"/>
              <a:t>All four functions are neither odd nor even.</a:t>
            </a:r>
          </a:p>
          <a:p>
            <a:pPr marL="0" indent="0">
              <a:buNone/>
            </a:pPr>
            <a:endParaRPr lang="en-US" sz="900" b="1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791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762000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plastic">
            <a:bevelT w="165100" prst="coolSlant"/>
          </a:sp3d>
        </p:spPr>
        <p:txBody>
          <a:bodyPr/>
          <a:lstStyle/>
          <a:p>
            <a:pPr eaLnBrk="1" hangingPunct="1"/>
            <a:r>
              <a:rPr lang="en-US" dirty="0" smtClean="0"/>
              <a:t>Unit </a:t>
            </a:r>
            <a:r>
              <a:rPr lang="en-US" dirty="0" smtClean="0"/>
              <a:t>2: </a:t>
            </a:r>
            <a:r>
              <a:rPr lang="en-US" dirty="0" smtClean="0"/>
              <a:t>Parent Graphs Revisited Task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40040"/>
            <a:ext cx="4867275" cy="516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524000" y="1676400"/>
            <a:ext cx="914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43400" y="6172200"/>
            <a:ext cx="914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419600" y="1676400"/>
            <a:ext cx="914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00200" y="6172200"/>
            <a:ext cx="914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06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50925"/>
            <a:ext cx="3047999" cy="42786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1" y="1295400"/>
            <a:ext cx="5486399" cy="464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Below are the graphs of four different functions.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5424" y="5638800"/>
            <a:ext cx="5009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F-IF Analyzing Graphs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438400"/>
            <a:ext cx="421005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563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~0980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9.13.11 Mathematics Curriculum Supervisors Update Webinar</Template>
  <TotalTime>10272</TotalTime>
  <Words>2694</Words>
  <Application>Microsoft Office PowerPoint</Application>
  <PresentationFormat>On-screen Show (4:3)</PresentationFormat>
  <Paragraphs>826</Paragraphs>
  <Slides>53</Slides>
  <Notes>53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~0980123</vt:lpstr>
      <vt:lpstr>CCGPS Mathematics Unit-by-Unit Grade Level Webinar Accelerated Analytic Geometry B/Advanced Algebra Unit 10: Mathematical Modeling November 14, 2013</vt:lpstr>
      <vt:lpstr>CCGPS Mathematics Unit-by-Unit Grade Level Webinar Accelerated Analytic Geometry B/Advanced Algebra Unit 10: Mathematical Modeling November 14, 2013</vt:lpstr>
      <vt:lpstr>Welcome!</vt:lpstr>
      <vt:lpstr>Wiki/Email Questions</vt:lpstr>
      <vt:lpstr>Wiki/Email Questions</vt:lpstr>
      <vt:lpstr>Wiki/Email Questions</vt:lpstr>
      <vt:lpstr>Analytic Geometry Short Cycle Tasks</vt:lpstr>
      <vt:lpstr>Unit 2: Parent Graphs Revisited Task </vt:lpstr>
      <vt:lpstr>Activate your Brain </vt:lpstr>
      <vt:lpstr>Activate your Brain </vt:lpstr>
      <vt:lpstr>What’s the big idea?</vt:lpstr>
      <vt:lpstr>What’s the big idea?</vt:lpstr>
      <vt:lpstr>What’s the big idea?</vt:lpstr>
      <vt:lpstr>Coherence and Focus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Activate your Brain </vt:lpstr>
      <vt:lpstr>Activate your Brain </vt:lpstr>
      <vt:lpstr>Activate your Brain </vt:lpstr>
      <vt:lpstr>Analytic Geometry EOCT Released Items</vt:lpstr>
      <vt:lpstr>Analytic Geometry EOCT Released Items</vt:lpstr>
      <vt:lpstr>Resource List</vt:lpstr>
      <vt:lpstr>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  <vt:lpstr>Feedback</vt:lpstr>
      <vt:lpstr>Thank You!  Please visit http://ccgpsmathematics9-10.wikispaces.com/  to share your feedback, ask questions, and share your ideas and resources! Please visit https://www.georgiastandards.org/Common-Core/Pages/Math.aspx to join the 9-12 Mathematics email listserve. Follow us on Twitter  @GaDOEMath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</dc:title>
  <dc:creator>James Pratt</dc:creator>
  <cp:lastModifiedBy>GaDOE</cp:lastModifiedBy>
  <cp:revision>917</cp:revision>
  <dcterms:created xsi:type="dcterms:W3CDTF">2012-04-02T19:02:51Z</dcterms:created>
  <dcterms:modified xsi:type="dcterms:W3CDTF">2013-11-06T18:28:49Z</dcterms:modified>
</cp:coreProperties>
</file>